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7" r:id="rId4"/>
    <p:sldId id="259" r:id="rId5"/>
    <p:sldId id="260" r:id="rId6"/>
    <p:sldId id="265" r:id="rId7"/>
    <p:sldId id="262" r:id="rId8"/>
    <p:sldId id="263" r:id="rId9"/>
    <p:sldId id="264" r:id="rId10"/>
    <p:sldId id="266" r:id="rId11"/>
    <p:sldId id="269" r:id="rId12"/>
    <p:sldId id="268" r:id="rId13"/>
    <p:sldId id="270" r:id="rId14"/>
    <p:sldId id="274" r:id="rId15"/>
    <p:sldId id="275" r:id="rId16"/>
    <p:sldId id="276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99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431" autoAdjust="0"/>
  </p:normalViewPr>
  <p:slideViewPr>
    <p:cSldViewPr>
      <p:cViewPr varScale="1">
        <p:scale>
          <a:sx n="110" d="100"/>
          <a:sy n="110" d="100"/>
        </p:scale>
        <p:origin x="3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236166029596896"/>
          <c:y val="0.14229754656207005"/>
          <c:w val="0.46877673224978633"/>
          <c:h val="0.82779456193353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9E8F-44DD-972E-46F6DBDFCDC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9E8F-44DD-972E-46F6DBDFCDC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9E8F-44DD-972E-46F6DBDFCDC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9E8F-44DD-972E-46F6DBDFCDCA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9E8F-44DD-972E-46F6DBDFCDC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9E8F-44DD-972E-46F6DBDFCDCA}"/>
              </c:ext>
            </c:extLst>
          </c:dPt>
          <c:dLbls>
            <c:dLbl>
              <c:idx val="0"/>
              <c:layout>
                <c:manualLayout>
                  <c:x val="0.11428532068547639"/>
                  <c:y val="4.8047929890882017E-2"/>
                </c:manualLayout>
              </c:layout>
              <c:tx>
                <c:rich>
                  <a:bodyPr/>
                  <a:lstStyle/>
                  <a:p>
                    <a:pPr>
                      <a:defRPr sz="102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195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4 125,0</a:t>
                    </a:r>
                  </a:p>
                  <a:p>
                    <a:pPr>
                      <a:defRPr sz="1020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8F-44DD-972E-46F6DBDFCDCA}"/>
                </c:ext>
              </c:extLst>
            </c:dLbl>
            <c:dLbl>
              <c:idx val="1"/>
              <c:layout>
                <c:manualLayout>
                  <c:x val="-9.0041034575543799E-2"/>
                  <c:y val="0.10580144531540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8F-44DD-972E-46F6DBDFCDC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8F-44DD-972E-46F6DBDFCDCA}"/>
                </c:ext>
              </c:extLst>
            </c:dLbl>
            <c:dLbl>
              <c:idx val="3"/>
              <c:layout>
                <c:manualLayout>
                  <c:x val="-9.1968872243882907E-2"/>
                  <c:y val="-8.1089413323454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E8F-44DD-972E-46F6DBDFCDCA}"/>
                </c:ext>
              </c:extLst>
            </c:dLbl>
            <c:dLbl>
              <c:idx val="4"/>
              <c:layout>
                <c:manualLayout>
                  <c:x val="-1.3269822215930144E-2"/>
                  <c:y val="-0.12533081033360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E8F-44DD-972E-46F6DBDFCDCA}"/>
                </c:ext>
              </c:extLst>
            </c:dLbl>
            <c:dLbl>
              <c:idx val="5"/>
              <c:layout>
                <c:manualLayout>
                  <c:x val="-0.15594479491059271"/>
                  <c:y val="-0.10289729843595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E8F-44DD-972E-46F6DBDFCDCA}"/>
                </c:ext>
              </c:extLst>
            </c:dLbl>
            <c:dLbl>
              <c:idx val="6"/>
              <c:layout>
                <c:manualLayout>
                  <c:x val="-3.6726976989904847E-2"/>
                  <c:y val="-0.1693577131894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E8F-44DD-972E-46F6DBDFCDCA}"/>
                </c:ext>
              </c:extLst>
            </c:dLbl>
            <c:dLbl>
              <c:idx val="7"/>
              <c:layout>
                <c:manualLayout>
                  <c:x val="1.6694080449956732E-3"/>
                  <c:y val="-0.166487243474371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E8F-44DD-972E-46F6DBDFC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5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60,9%</c:v>
                </c:pt>
                <c:pt idx="1">
                  <c:v>акцизы 12,7%</c:v>
                </c:pt>
                <c:pt idx="2">
                  <c:v>налог на имущество 17,1%</c:v>
                </c:pt>
                <c:pt idx="3">
                  <c:v>земельный налог</c:v>
                </c:pt>
                <c:pt idx="4">
                  <c:v>доходы от использования имущества7,4%</c:v>
                </c:pt>
                <c:pt idx="5">
                  <c:v>доходы от оказания платных услуг 1,8%</c:v>
                </c:pt>
                <c:pt idx="6">
                  <c:v>штрафы санкции возмещение ущерба 0,06%</c:v>
                </c:pt>
                <c:pt idx="7">
                  <c:v>государственная пошлина 0,05%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4125</c:v>
                </c:pt>
                <c:pt idx="1">
                  <c:v>862.1</c:v>
                </c:pt>
                <c:pt idx="2">
                  <c:v>359</c:v>
                </c:pt>
                <c:pt idx="3">
                  <c:v>798.2</c:v>
                </c:pt>
                <c:pt idx="4">
                  <c:v>499</c:v>
                </c:pt>
                <c:pt idx="5">
                  <c:v>120</c:v>
                </c:pt>
                <c:pt idx="6">
                  <c:v>4</c:v>
                </c:pt>
                <c:pt idx="7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E8F-44DD-972E-46F6DBDFC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1745">
          <a:noFill/>
        </a:ln>
      </c:spPr>
    </c:plotArea>
    <c:legend>
      <c:legendPos val="r"/>
      <c:layout>
        <c:manualLayout>
          <c:xMode val="edge"/>
          <c:yMode val="edge"/>
          <c:x val="0.68866381237325813"/>
          <c:y val="0.12938472724774167"/>
          <c:w val="0.30909090909090908"/>
          <c:h val="0.82041587901701318"/>
        </c:manualLayout>
      </c:layout>
      <c:overlay val="0"/>
      <c:txPr>
        <a:bodyPr/>
        <a:lstStyle/>
        <a:p>
          <a:pPr>
            <a:defRPr sz="1195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38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FFC0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726951742217392E-2"/>
          <c:y val="2.8704697150753678E-2"/>
          <c:w val="0.96320070616712172"/>
          <c:h val="0.801880180265498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B5-43EA-8078-6EC02700CA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8B5-43EA-8078-6EC02700CA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B5-43EA-8078-6EC02700CA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8B5-43EA-8078-6EC02700C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8B5-43EA-8078-6EC02700C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8B5-43EA-8078-6EC02700CA76}"/>
              </c:ext>
            </c:extLst>
          </c:dPt>
          <c:dLbls>
            <c:dLbl>
              <c:idx val="0"/>
              <c:layout>
                <c:manualLayout>
                  <c:x val="2.3108086269451142E-2"/>
                  <c:y val="-6.0187195309245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B5-43EA-8078-6EC02700CA76}"/>
                </c:ext>
              </c:extLst>
            </c:dLbl>
            <c:dLbl>
              <c:idx val="1"/>
              <c:layout>
                <c:manualLayout>
                  <c:x val="1.2994470754637086E-2"/>
                  <c:y val="-4.870531644894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B5-43EA-8078-6EC02700CA76}"/>
                </c:ext>
              </c:extLst>
            </c:dLbl>
            <c:dLbl>
              <c:idx val="2"/>
              <c:layout>
                <c:manualLayout>
                  <c:x val="1.968525145152392E-2"/>
                  <c:y val="-6.3057665024321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B5-43EA-8078-6EC02700CA76}"/>
                </c:ext>
              </c:extLst>
            </c:dLbl>
            <c:dLbl>
              <c:idx val="3"/>
              <c:layout>
                <c:manualLayout>
                  <c:x val="1.2955748519895137E-2"/>
                  <c:y val="-0.18945100119497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B5-43EA-8078-6EC02700CA76}"/>
                </c:ext>
              </c:extLst>
            </c:dLbl>
            <c:dLbl>
              <c:idx val="4"/>
              <c:layout>
                <c:manualLayout>
                  <c:x val="1.0036171045330312E-2"/>
                  <c:y val="-0.18945100119497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B5-43EA-8078-6EC02700CA76}"/>
                </c:ext>
              </c:extLst>
            </c:dLbl>
            <c:dLbl>
              <c:idx val="5"/>
              <c:layout>
                <c:manualLayout>
                  <c:x val="-1.6726951742217391E-3"/>
                  <c:y val="-0.20093288005527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B5-43EA-8078-6EC02700C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86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2019 утв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15371.6</c:v>
                </c:pt>
                <c:pt idx="1">
                  <c:v>15116.5</c:v>
                </c:pt>
                <c:pt idx="2">
                  <c:v>15309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B5-43EA-8078-6EC02700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324928"/>
        <c:axId val="42192832"/>
        <c:axId val="373669824"/>
      </c:bar3DChart>
      <c:catAx>
        <c:axId val="4332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192832"/>
        <c:crosses val="autoZero"/>
        <c:auto val="1"/>
        <c:lblAlgn val="ctr"/>
        <c:lblOffset val="100"/>
        <c:noMultiLvlLbl val="0"/>
      </c:catAx>
      <c:valAx>
        <c:axId val="421928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43324928"/>
        <c:crosses val="autoZero"/>
        <c:crossBetween val="between"/>
      </c:valAx>
      <c:serAx>
        <c:axId val="373669824"/>
        <c:scaling>
          <c:orientation val="minMax"/>
        </c:scaling>
        <c:delete val="1"/>
        <c:axPos val="b"/>
        <c:majorTickMark val="out"/>
        <c:minorTickMark val="none"/>
        <c:tickLblPos val="nextTo"/>
        <c:crossAx val="42192832"/>
        <c:crosses val="autoZero"/>
      </c:serAx>
      <c:spPr>
        <a:noFill/>
        <a:ln w="25138">
          <a:noFill/>
        </a:ln>
        <a:effectLst>
          <a:outerShdw blurRad="50800" dist="50800" dir="5400000" algn="ctr" rotWithShape="0">
            <a:schemeClr val="tx2"/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78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solidFill>
          <a:schemeClr val="bg2">
            <a:lumMod val="75000"/>
          </a:schemeClr>
        </a:solidFill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2.0061728395061727E-2"/>
          <c:y val="0"/>
          <c:w val="0.96604938271604934"/>
          <c:h val="0.862804004363270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9E06-42B8-A4F4-E0E5816ABE9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9E06-42B8-A4F4-E0E5816ABE9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9E06-42B8-A4F4-E0E5816ABE91}"/>
              </c:ext>
            </c:extLst>
          </c:dPt>
          <c:dLbls>
            <c:dLbl>
              <c:idx val="0"/>
              <c:layout>
                <c:manualLayout>
                  <c:x val="1.7746913580246913E-2"/>
                  <c:y val="0.20809505158560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364197530864196E-2"/>
                      <c:h val="7.08466479242419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06-42B8-A4F4-E0E5816ABE91}"/>
                </c:ext>
              </c:extLst>
            </c:dLbl>
            <c:dLbl>
              <c:idx val="1"/>
              <c:layout>
                <c:manualLayout>
                  <c:x val="2.4691358024691301E-2"/>
                  <c:y val="0.16624471103963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E06-42B8-A4F4-E0E5816ABE91}"/>
                </c:ext>
              </c:extLst>
            </c:dLbl>
            <c:dLbl>
              <c:idx val="2"/>
              <c:layout>
                <c:manualLayout>
                  <c:x val="1.3888888888888888E-2"/>
                  <c:y val="0.16081593570582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06-42B8-A4F4-E0E5816ABE91}"/>
                </c:ext>
              </c:extLst>
            </c:dLbl>
            <c:dLbl>
              <c:idx val="3"/>
              <c:layout>
                <c:manualLayout>
                  <c:x val="3.0864197530864196E-3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06-42B8-A4F4-E0E5816ABE91}"/>
                </c:ext>
              </c:extLst>
            </c:dLbl>
            <c:dLbl>
              <c:idx val="4"/>
              <c:layout>
                <c:manualLayout>
                  <c:x val="4.6296296296295166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06-42B8-A4F4-E0E5816ABE9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утв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6349.5</c:v>
                </c:pt>
                <c:pt idx="1">
                  <c:v>6047.7</c:v>
                </c:pt>
                <c:pt idx="2">
                  <c:v>5894.5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06-42B8-A4F4-E0E5816ABE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0.11658309152090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9C-48CC-9A2A-F8FD64D64CC9}"/>
                </c:ext>
              </c:extLst>
            </c:dLbl>
            <c:dLbl>
              <c:idx val="1"/>
              <c:layout>
                <c:manualLayout>
                  <c:x val="9.2592592592592587E-3"/>
                  <c:y val="0.14647619191087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99C-48CC-9A2A-F8FD64D64CC9}"/>
                </c:ext>
              </c:extLst>
            </c:dLbl>
            <c:dLbl>
              <c:idx val="2"/>
              <c:layout>
                <c:manualLayout>
                  <c:x val="1.0802469135802469E-2"/>
                  <c:y val="0.13750826179388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99C-48CC-9A2A-F8FD64D64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утв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15371.6</c:v>
                </c:pt>
                <c:pt idx="1">
                  <c:v>15116.5</c:v>
                </c:pt>
                <c:pt idx="2">
                  <c:v>15309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9C-48CC-9A2A-F8FD64D64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45856"/>
        <c:axId val="42192256"/>
        <c:axId val="44564480"/>
      </c:bar3DChart>
      <c:catAx>
        <c:axId val="4434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192256"/>
        <c:crossesAt val="0"/>
        <c:auto val="1"/>
        <c:lblAlgn val="ctr"/>
        <c:lblOffset val="100"/>
        <c:noMultiLvlLbl val="0"/>
      </c:catAx>
      <c:valAx>
        <c:axId val="42192256"/>
        <c:scaling>
          <c:orientation val="minMax"/>
          <c:max val="10000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44345856"/>
        <c:crosses val="autoZero"/>
        <c:crossBetween val="between"/>
      </c:valAx>
      <c:serAx>
        <c:axId val="44564480"/>
        <c:scaling>
          <c:orientation val="minMax"/>
        </c:scaling>
        <c:delete val="1"/>
        <c:axPos val="b"/>
        <c:majorTickMark val="out"/>
        <c:minorTickMark val="none"/>
        <c:tickLblPos val="nextTo"/>
        <c:crossAx val="42192256"/>
        <c:crossesAt val="0"/>
      </c:serAx>
    </c:plotArea>
    <c:legend>
      <c:legendPos val="r"/>
      <c:layout>
        <c:manualLayout>
          <c:xMode val="edge"/>
          <c:yMode val="edge"/>
          <c:x val="0.77949462914357925"/>
          <c:y val="0.79368417633445609"/>
          <c:w val="0.2189621609798775"/>
          <c:h val="0.165937777158470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solidFill>
          <a:schemeClr val="bg2">
            <a:lumMod val="75000"/>
          </a:schemeClr>
        </a:soli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9.2592592592592587E-3"/>
          <c:y val="5.2399616183126344E-2"/>
          <c:w val="0.61882716049382713"/>
          <c:h val="0.839875850043232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  (тыс.руб.)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D96-4692-8D3A-F2F815DFC63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D96-4692-8D3A-F2F815DFC63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D96-4692-8D3A-F2F815DFC637}"/>
              </c:ext>
            </c:extLst>
          </c:dPt>
          <c:dLbls>
            <c:dLbl>
              <c:idx val="0"/>
              <c:layout>
                <c:manualLayout>
                  <c:x val="-2.7777777777777794E-2"/>
                  <c:y val="4.6894046274121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96-4692-8D3A-F2F815DFC637}"/>
                </c:ext>
              </c:extLst>
            </c:dLbl>
            <c:dLbl>
              <c:idx val="1"/>
              <c:layout>
                <c:manualLayout>
                  <c:x val="-1.8518518518518517E-2"/>
                  <c:y val="-5.1355234069240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96-4692-8D3A-F2F815DFC637}"/>
                </c:ext>
              </c:extLst>
            </c:dLbl>
            <c:dLbl>
              <c:idx val="2"/>
              <c:layout>
                <c:manualLayout>
                  <c:x val="-1.2345679012345678E-2"/>
                  <c:y val="-3.7285730826369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96-4692-8D3A-F2F815DFC637}"/>
                </c:ext>
              </c:extLst>
            </c:dLbl>
            <c:dLbl>
              <c:idx val="3"/>
              <c:layout>
                <c:manualLayout>
                  <c:x val="3.0864197530864196E-3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96-4692-8D3A-F2F815DFC637}"/>
                </c:ext>
              </c:extLst>
            </c:dLbl>
            <c:dLbl>
              <c:idx val="4"/>
              <c:layout>
                <c:manualLayout>
                  <c:x val="4.6296296296295166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96-4692-8D3A-F2F815DFC6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утв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862.1</c:v>
                </c:pt>
                <c:pt idx="1">
                  <c:v>872.2</c:v>
                </c:pt>
                <c:pt idx="2">
                  <c:v>872.2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96-4692-8D3A-F2F815DFC6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расходов (тыс.руб.)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7.8599424274689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BB-4011-809D-6400F2F33A15}"/>
                </c:ext>
              </c:extLst>
            </c:dLbl>
            <c:dLbl>
              <c:idx val="1"/>
              <c:layout>
                <c:manualLayout>
                  <c:x val="3.0864197530864196E-3"/>
                  <c:y val="0.13099904045781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BB-4011-809D-6400F2F33A15}"/>
                </c:ext>
              </c:extLst>
            </c:dLbl>
            <c:dLbl>
              <c:idx val="2"/>
              <c:layout>
                <c:manualLayout>
                  <c:x val="-3.0864197530864196E-3"/>
                  <c:y val="0.21614841675539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BB-4011-809D-6400F2F33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утв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15371.6</c:v>
                </c:pt>
                <c:pt idx="1">
                  <c:v>15116.5</c:v>
                </c:pt>
                <c:pt idx="2">
                  <c:v>15309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C2-4E7E-ABE6-8CA586542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63776"/>
        <c:axId val="117530624"/>
        <c:axId val="0"/>
      </c:bar3DChart>
      <c:catAx>
        <c:axId val="4436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530624"/>
        <c:crossesAt val="0"/>
        <c:auto val="1"/>
        <c:lblAlgn val="ctr"/>
        <c:lblOffset val="100"/>
        <c:noMultiLvlLbl val="0"/>
      </c:catAx>
      <c:valAx>
        <c:axId val="117530624"/>
        <c:scaling>
          <c:orientation val="minMax"/>
          <c:max val="10000"/>
        </c:scaling>
        <c:delete val="1"/>
        <c:axPos val="l"/>
        <c:majorGridlines>
          <c:spPr>
            <a:ln w="0"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44363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solidFill>
          <a:schemeClr val="bg2">
            <a:lumMod val="75000"/>
          </a:schemeClr>
        </a:solidFill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9.2592592592592587E-3"/>
          <c:y val="4.4896522574311808E-2"/>
          <c:w val="0.96604938271604934"/>
          <c:h val="0.862804004363270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BD-4F69-8849-5A68C40BEEF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EBD-4F69-8849-5A68C40BEEF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EBD-4F69-8849-5A68C40BEEF3}"/>
              </c:ext>
            </c:extLst>
          </c:dPt>
          <c:dLbls>
            <c:dLbl>
              <c:idx val="0"/>
              <c:layout>
                <c:manualLayout>
                  <c:x val="-1.5432098765432098E-3"/>
                  <c:y val="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BD-4F69-8849-5A68C40BEEF3}"/>
                </c:ext>
              </c:extLst>
            </c:dLbl>
            <c:dLbl>
              <c:idx val="1"/>
              <c:layout>
                <c:manualLayout>
                  <c:x val="7.716049382716049E-3"/>
                  <c:y val="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BD-4F69-8849-5A68C40BEEF3}"/>
                </c:ext>
              </c:extLst>
            </c:dLbl>
            <c:dLbl>
              <c:idx val="2"/>
              <c:layout>
                <c:manualLayout>
                  <c:x val="1.6975308641975308E-2"/>
                  <c:y val="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BD-4F69-8849-5A68C40BEEF3}"/>
                </c:ext>
              </c:extLst>
            </c:dLbl>
            <c:dLbl>
              <c:idx val="3"/>
              <c:layout>
                <c:manualLayout>
                  <c:x val="3.0864197530864196E-3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BD-4F69-8849-5A68C40BEEF3}"/>
                </c:ext>
              </c:extLst>
            </c:dLbl>
            <c:dLbl>
              <c:idx val="4"/>
              <c:layout>
                <c:manualLayout>
                  <c:x val="4.6296296296295166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BD-4F69-8849-5A68C40BE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утв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627.9</c:v>
                </c:pt>
                <c:pt idx="1">
                  <c:v>411.5</c:v>
                </c:pt>
                <c:pt idx="2">
                  <c:v>420.5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BD-4F69-8849-5A68C40BEE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6234567901234566E-2"/>
                  <c:y val="0.23009467819334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FF8-4A0C-A740-7A086C40E4A8}"/>
                </c:ext>
              </c:extLst>
            </c:dLbl>
            <c:dLbl>
              <c:idx val="1"/>
              <c:layout>
                <c:manualLayout>
                  <c:x val="4.629629629629573E-3"/>
                  <c:y val="0.21325848222798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FF8-4A0C-A740-7A086C40E4A8}"/>
                </c:ext>
              </c:extLst>
            </c:dLbl>
            <c:dLbl>
              <c:idx val="2"/>
              <c:layout>
                <c:manualLayout>
                  <c:x val="7.716049382716049E-3"/>
                  <c:y val="0.21045244956708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FF8-4A0C-A740-7A086C40E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утв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15371.6</c:v>
                </c:pt>
                <c:pt idx="1">
                  <c:v>15116.5</c:v>
                </c:pt>
                <c:pt idx="2">
                  <c:v>15309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F8-4A0C-A740-7A086C40E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43296"/>
        <c:axId val="117532928"/>
        <c:axId val="44565760"/>
      </c:bar3DChart>
      <c:catAx>
        <c:axId val="4434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532928"/>
        <c:crossesAt val="0"/>
        <c:auto val="1"/>
        <c:lblAlgn val="ctr"/>
        <c:lblOffset val="100"/>
        <c:noMultiLvlLbl val="0"/>
      </c:catAx>
      <c:valAx>
        <c:axId val="117532928"/>
        <c:scaling>
          <c:orientation val="minMax"/>
          <c:max val="1000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44343296"/>
        <c:crosses val="autoZero"/>
        <c:crossBetween val="between"/>
      </c:valAx>
      <c:serAx>
        <c:axId val="44565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17532928"/>
        <c:crossesAt val="0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ОБ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66-42CC-8666-F6ED0F87E3B6}"/>
                </c:ext>
              </c:extLst>
            </c:dLbl>
            <c:dLbl>
              <c:idx val="1"/>
              <c:layout>
                <c:manualLayout>
                  <c:x val="3.0864197530864196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66-42CC-8666-F6ED0F87E3B6}"/>
                </c:ext>
              </c:extLst>
            </c:dLbl>
            <c:dLbl>
              <c:idx val="2"/>
              <c:layout>
                <c:manualLayout>
                  <c:x val="1.6975308641975308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66-42CC-8666-F6ED0F87E3B6}"/>
                </c:ext>
              </c:extLst>
            </c:dLbl>
            <c:dLbl>
              <c:idx val="3"/>
              <c:layout>
                <c:manualLayout>
                  <c:x val="9.259259259259316E-3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66-42CC-8666-F6ED0F87E3B6}"/>
                </c:ext>
              </c:extLst>
            </c:dLbl>
            <c:dLbl>
              <c:idx val="4"/>
              <c:layout>
                <c:manualLayout>
                  <c:x val="6.1728395061727264E-3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66-42CC-8666-F6ED0F87E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2019 утв</c:v>
                </c:pt>
                <c:pt idx="1">
                  <c:v>2020 утв</c:v>
                </c:pt>
                <c:pt idx="2">
                  <c:v>2021 утв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306.5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66-42CC-8666-F6ED0F87E3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РБ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3.0864197530864196E-3"/>
                  <c:y val="-4.209048991341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66-42CC-8666-F6ED0F87E3B6}"/>
                </c:ext>
              </c:extLst>
            </c:dLbl>
            <c:dLbl>
              <c:idx val="1"/>
              <c:layout>
                <c:manualLayout>
                  <c:x val="-2.829185424004443E-17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66-42CC-8666-F6ED0F87E3B6}"/>
                </c:ext>
              </c:extLst>
            </c:dLbl>
            <c:dLbl>
              <c:idx val="2"/>
              <c:layout>
                <c:manualLayout>
                  <c:x val="9.2592592592592587E-3"/>
                  <c:y val="-2.24482612871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66-42CC-8666-F6ED0F87E3B6}"/>
                </c:ext>
              </c:extLst>
            </c:dLbl>
            <c:dLbl>
              <c:idx val="3"/>
              <c:layout>
                <c:manualLayout>
                  <c:x val="6.1728395061727828E-3"/>
                  <c:y val="-1.9642228626261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66-42CC-8666-F6ED0F87E3B6}"/>
                </c:ext>
              </c:extLst>
            </c:dLbl>
            <c:dLbl>
              <c:idx val="4"/>
              <c:layout>
                <c:manualLayout>
                  <c:x val="-1.5432098765432098E-3"/>
                  <c:y val="-1.1224130643578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66-42CC-8666-F6ED0F87E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2019 утв</c:v>
                </c:pt>
                <c:pt idx="1">
                  <c:v>2020 утв</c:v>
                </c:pt>
                <c:pt idx="2">
                  <c:v>2021 утв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7351.2</c:v>
                </c:pt>
                <c:pt idx="1">
                  <c:v>7735.4</c:v>
                </c:pt>
                <c:pt idx="2">
                  <c:v>8164.7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666-42CC-8666-F6ED0F87E3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3"/>
                <c:pt idx="0">
                  <c:v>2019 утв</c:v>
                </c:pt>
                <c:pt idx="1">
                  <c:v>2020 утв</c:v>
                </c:pt>
                <c:pt idx="2">
                  <c:v>2021 утв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14866.9</c:v>
                </c:pt>
                <c:pt idx="1">
                  <c:v>15144.7</c:v>
                </c:pt>
                <c:pt idx="2">
                  <c:v>15735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1-4EF9-97AE-65F435547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939520"/>
        <c:axId val="67131584"/>
        <c:axId val="74138240"/>
      </c:bar3DChart>
      <c:catAx>
        <c:axId val="184939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131584"/>
        <c:crosses val="autoZero"/>
        <c:auto val="1"/>
        <c:lblAlgn val="ctr"/>
        <c:lblOffset val="100"/>
        <c:noMultiLvlLbl val="0"/>
      </c:catAx>
      <c:valAx>
        <c:axId val="6713158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84939520"/>
        <c:crosses val="autoZero"/>
        <c:crossBetween val="between"/>
      </c:valAx>
      <c:serAx>
        <c:axId val="74138240"/>
        <c:scaling>
          <c:orientation val="minMax"/>
        </c:scaling>
        <c:delete val="1"/>
        <c:axPos val="b"/>
        <c:majorTickMark val="out"/>
        <c:minorTickMark val="none"/>
        <c:tickLblPos val="nextTo"/>
        <c:crossAx val="67131584"/>
        <c:crosses val="autoZero"/>
      </c:ser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90427613326086E-2"/>
          <c:y val="4.5927515441205886E-2"/>
          <c:w val="0.96320070616712172"/>
          <c:h val="0.80188018026549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8B5-43EA-8078-6EC02700CA76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8B5-43EA-8078-6EC02700CA7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8B5-43EA-8078-6EC02700CA7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8B5-43EA-8078-6EC02700CA7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68B5-43EA-8078-6EC02700CA76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68B5-43EA-8078-6EC02700CA76}"/>
              </c:ext>
            </c:extLst>
          </c:dPt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B5-43EA-8078-6EC02700CA76}"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B5-43EA-8078-6EC02700CA76}"/>
                </c:ext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B5-43EA-8078-6EC02700CA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15492,4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B5-43EA-8078-6EC02700CA7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16091,6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B5-43EA-8078-6EC02700CA7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835,0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B5-43EA-8078-6EC02700C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утв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15371.6</c:v>
                </c:pt>
                <c:pt idx="1">
                  <c:v>15116.5</c:v>
                </c:pt>
                <c:pt idx="2">
                  <c:v>15309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B5-43EA-8078-6EC02700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24928"/>
        <c:axId val="4219283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утв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1065</c:v>
                </c:pt>
                <c:pt idx="1">
                  <c:v>861</c:v>
                </c:pt>
                <c:pt idx="2">
                  <c:v>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30-41F2-B549-BDBBB3463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417824"/>
        <c:axId val="248417408"/>
      </c:lineChart>
      <c:catAx>
        <c:axId val="4332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92832"/>
        <c:crosses val="autoZero"/>
        <c:auto val="1"/>
        <c:lblAlgn val="ctr"/>
        <c:lblOffset val="100"/>
        <c:noMultiLvlLbl val="0"/>
      </c:catAx>
      <c:valAx>
        <c:axId val="42192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43324928"/>
        <c:crosses val="autoZero"/>
        <c:crossBetween val="between"/>
      </c:valAx>
      <c:valAx>
        <c:axId val="248417408"/>
        <c:scaling>
          <c:orientation val="minMax"/>
        </c:scaling>
        <c:delete val="1"/>
        <c:axPos val="r"/>
        <c:numFmt formatCode="#,##0.0" sourceLinked="1"/>
        <c:majorTickMark val="out"/>
        <c:minorTickMark val="none"/>
        <c:tickLblPos val="nextTo"/>
        <c:crossAx val="248417824"/>
        <c:crosses val="max"/>
        <c:crossBetween val="between"/>
      </c:valAx>
      <c:catAx>
        <c:axId val="248417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8417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625341437256083"/>
          <c:y val="0.8718292328183741"/>
          <c:w val="0.24865456697807331"/>
          <c:h val="0.1174822228646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670E3-CCDE-430C-A0C5-7622DCBDC1E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00E7FCA-4DC6-4077-A5AA-EF419CF8A2EA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«Обеспечение пожарной безопасности на территории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Янтальского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образования на 2018-2020 годы»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A738D-E43B-4358-8D5C-2EDCEE428389}" type="parTrans" cxnId="{7ED5A3F8-D42E-4DCA-BA98-1F2A28CC3535}">
      <dgm:prSet/>
      <dgm:spPr/>
      <dgm:t>
        <a:bodyPr/>
        <a:lstStyle/>
        <a:p>
          <a:endParaRPr lang="ru-RU"/>
        </a:p>
      </dgm:t>
    </dgm:pt>
    <dgm:pt modelId="{8E1BA21E-AA1F-4E30-BF50-A99E137CB12B}" type="sibTrans" cxnId="{7ED5A3F8-D42E-4DCA-BA98-1F2A28CC3535}">
      <dgm:prSet/>
      <dgm:spPr/>
      <dgm:t>
        <a:bodyPr/>
        <a:lstStyle/>
        <a:p>
          <a:endParaRPr lang="ru-RU"/>
        </a:p>
      </dgm:t>
    </dgm:pt>
    <dgm:pt modelId="{CB4575A7-35B7-4E86-B647-561B07D8422E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«Энергосбережение и повышение энергетической эффективности в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Янтальском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муниципальном образовании на 2016-2020гг»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FB1A83-BA40-420D-9152-D27521219210}" type="parTrans" cxnId="{DEB6FD9B-E0C3-4FA2-8E85-D9AB6D89FE71}">
      <dgm:prSet/>
      <dgm:spPr/>
      <dgm:t>
        <a:bodyPr/>
        <a:lstStyle/>
        <a:p>
          <a:endParaRPr lang="ru-RU"/>
        </a:p>
      </dgm:t>
    </dgm:pt>
    <dgm:pt modelId="{A01E6E52-C13E-4D70-AFF5-793B443C6B7B}" type="sibTrans" cxnId="{DEB6FD9B-E0C3-4FA2-8E85-D9AB6D89FE71}">
      <dgm:prSet/>
      <dgm:spPr/>
      <dgm:t>
        <a:bodyPr/>
        <a:lstStyle/>
        <a:p>
          <a:endParaRPr lang="ru-RU"/>
        </a:p>
      </dgm:t>
    </dgm:pt>
    <dgm:pt modelId="{27642162-CD11-4D02-AD9B-0BDA8F2B9819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«Развитие транспортной инфраструктуры на территории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Янтальского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городского поселения на 2018-2030гг.»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AD7A3-5752-42C4-8633-3BCB1DDDE089}" type="parTrans" cxnId="{204B085D-5BA5-4F1A-803A-2357A2BDAF30}">
      <dgm:prSet/>
      <dgm:spPr/>
      <dgm:t>
        <a:bodyPr/>
        <a:lstStyle/>
        <a:p>
          <a:endParaRPr lang="ru-RU"/>
        </a:p>
      </dgm:t>
    </dgm:pt>
    <dgm:pt modelId="{223BCC3E-05E4-4A51-A412-44C55FB0E217}" type="sibTrans" cxnId="{204B085D-5BA5-4F1A-803A-2357A2BDAF30}">
      <dgm:prSet/>
      <dgm:spPr/>
      <dgm:t>
        <a:bodyPr/>
        <a:lstStyle/>
        <a:p>
          <a:endParaRPr lang="ru-RU"/>
        </a:p>
      </dgm:t>
    </dgm:pt>
    <dgm:pt modelId="{2880F118-0E63-402E-BB5F-99B0932499AB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«Ликвидация несанкционированного размещения бытовых отходов, организация санитарной очистки, сбора и вывоза твердых отходов на территории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Янтальского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образования на 2018-2020годы»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42B6F-E849-40B2-9921-70998C63546D}" type="parTrans" cxnId="{89AC5344-C3A6-4230-8945-285D3D8C290A}">
      <dgm:prSet/>
      <dgm:spPr/>
      <dgm:t>
        <a:bodyPr/>
        <a:lstStyle/>
        <a:p>
          <a:endParaRPr lang="ru-RU"/>
        </a:p>
      </dgm:t>
    </dgm:pt>
    <dgm:pt modelId="{5884A05A-DF57-4D62-80DB-65DC141F015E}" type="sibTrans" cxnId="{89AC5344-C3A6-4230-8945-285D3D8C290A}">
      <dgm:prSet/>
      <dgm:spPr/>
      <dgm:t>
        <a:bodyPr/>
        <a:lstStyle/>
        <a:p>
          <a:endParaRPr lang="ru-RU"/>
        </a:p>
      </dgm:t>
    </dgm:pt>
    <dgm:pt modelId="{189ABE40-16D2-42B7-B664-925FC7A9D835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«Формирование современной городской среды на территории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Янтальского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образования на 2018-2022гг.»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43328-48DF-48B4-B4AF-03217E527DF0}" type="parTrans" cxnId="{DC138634-0EBF-4231-98F3-1FC25DD14375}">
      <dgm:prSet/>
      <dgm:spPr/>
      <dgm:t>
        <a:bodyPr/>
        <a:lstStyle/>
        <a:p>
          <a:endParaRPr lang="ru-RU"/>
        </a:p>
      </dgm:t>
    </dgm:pt>
    <dgm:pt modelId="{891233C3-F84F-46C6-92A2-3A3AD292CE07}" type="sibTrans" cxnId="{DC138634-0EBF-4231-98F3-1FC25DD14375}">
      <dgm:prSet/>
      <dgm:spPr/>
      <dgm:t>
        <a:bodyPr/>
        <a:lstStyle/>
        <a:p>
          <a:endParaRPr lang="ru-RU"/>
        </a:p>
      </dgm:t>
    </dgm:pt>
    <dgm:pt modelId="{F153F183-B044-42AF-98BB-2CAC4EB4AEEE}" type="pres">
      <dgm:prSet presAssocID="{F36670E3-CCDE-430C-A0C5-7622DCBDC1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95FD34-6CEA-4B22-9951-BA8DA04564FB}" type="pres">
      <dgm:prSet presAssocID="{600E7FCA-4DC6-4077-A5AA-EF419CF8A2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D74BB-3EFA-4FAE-832D-B0F078BB5F2D}" type="pres">
      <dgm:prSet presAssocID="{8E1BA21E-AA1F-4E30-BF50-A99E137CB12B}" presName="spacer" presStyleCnt="0"/>
      <dgm:spPr/>
    </dgm:pt>
    <dgm:pt modelId="{FA6D755B-70CA-4BD9-A471-C3657DE1756E}" type="pres">
      <dgm:prSet presAssocID="{CB4575A7-35B7-4E86-B647-561B07D8422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66308-9F9C-44C2-8B2F-1B7625A30E63}" type="pres">
      <dgm:prSet presAssocID="{A01E6E52-C13E-4D70-AFF5-793B443C6B7B}" presName="spacer" presStyleCnt="0"/>
      <dgm:spPr/>
    </dgm:pt>
    <dgm:pt modelId="{B1A9C258-E08E-4395-A269-BF140D97991A}" type="pres">
      <dgm:prSet presAssocID="{27642162-CD11-4D02-AD9B-0BDA8F2B98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45614-93B7-494F-8BA7-9EECBB32F2E6}" type="pres">
      <dgm:prSet presAssocID="{223BCC3E-05E4-4A51-A412-44C55FB0E217}" presName="spacer" presStyleCnt="0"/>
      <dgm:spPr/>
    </dgm:pt>
    <dgm:pt modelId="{55242FE5-FA58-42C8-AA3C-91325639F418}" type="pres">
      <dgm:prSet presAssocID="{2880F118-0E63-402E-BB5F-99B0932499A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3110B-C11E-4DF6-B11C-FE2D970F008A}" type="pres">
      <dgm:prSet presAssocID="{5884A05A-DF57-4D62-80DB-65DC141F015E}" presName="spacer" presStyleCnt="0"/>
      <dgm:spPr/>
    </dgm:pt>
    <dgm:pt modelId="{75C7B212-CCBF-48F1-9940-35DAC92A0C60}" type="pres">
      <dgm:prSet presAssocID="{189ABE40-16D2-42B7-B664-925FC7A9D83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C579B-5594-478E-9D32-1F43C5763199}" type="presOf" srcId="{600E7FCA-4DC6-4077-A5AA-EF419CF8A2EA}" destId="{CA95FD34-6CEA-4B22-9951-BA8DA04564FB}" srcOrd="0" destOrd="0" presId="urn:microsoft.com/office/officeart/2005/8/layout/vList2"/>
    <dgm:cxn modelId="{CAEF7FBC-A238-4FAD-A061-3E3F64DF01FE}" type="presOf" srcId="{CB4575A7-35B7-4E86-B647-561B07D8422E}" destId="{FA6D755B-70CA-4BD9-A471-C3657DE1756E}" srcOrd="0" destOrd="0" presId="urn:microsoft.com/office/officeart/2005/8/layout/vList2"/>
    <dgm:cxn modelId="{864E7388-78AD-4AF6-8C65-1C6F938452C7}" type="presOf" srcId="{F36670E3-CCDE-430C-A0C5-7622DCBDC1E9}" destId="{F153F183-B044-42AF-98BB-2CAC4EB4AEEE}" srcOrd="0" destOrd="0" presId="urn:microsoft.com/office/officeart/2005/8/layout/vList2"/>
    <dgm:cxn modelId="{89AC5344-C3A6-4230-8945-285D3D8C290A}" srcId="{F36670E3-CCDE-430C-A0C5-7622DCBDC1E9}" destId="{2880F118-0E63-402E-BB5F-99B0932499AB}" srcOrd="3" destOrd="0" parTransId="{1C242B6F-E849-40B2-9921-70998C63546D}" sibTransId="{5884A05A-DF57-4D62-80DB-65DC141F015E}"/>
    <dgm:cxn modelId="{F6175785-438A-4560-948D-299A9FA3CDDA}" type="presOf" srcId="{2880F118-0E63-402E-BB5F-99B0932499AB}" destId="{55242FE5-FA58-42C8-AA3C-91325639F418}" srcOrd="0" destOrd="0" presId="urn:microsoft.com/office/officeart/2005/8/layout/vList2"/>
    <dgm:cxn modelId="{DEB6FD9B-E0C3-4FA2-8E85-D9AB6D89FE71}" srcId="{F36670E3-CCDE-430C-A0C5-7622DCBDC1E9}" destId="{CB4575A7-35B7-4E86-B647-561B07D8422E}" srcOrd="1" destOrd="0" parTransId="{D7FB1A83-BA40-420D-9152-D27521219210}" sibTransId="{A01E6E52-C13E-4D70-AFF5-793B443C6B7B}"/>
    <dgm:cxn modelId="{7ED5A3F8-D42E-4DCA-BA98-1F2A28CC3535}" srcId="{F36670E3-CCDE-430C-A0C5-7622DCBDC1E9}" destId="{600E7FCA-4DC6-4077-A5AA-EF419CF8A2EA}" srcOrd="0" destOrd="0" parTransId="{137A738D-E43B-4358-8D5C-2EDCEE428389}" sibTransId="{8E1BA21E-AA1F-4E30-BF50-A99E137CB12B}"/>
    <dgm:cxn modelId="{204B085D-5BA5-4F1A-803A-2357A2BDAF30}" srcId="{F36670E3-CCDE-430C-A0C5-7622DCBDC1E9}" destId="{27642162-CD11-4D02-AD9B-0BDA8F2B9819}" srcOrd="2" destOrd="0" parTransId="{EFAAD7A3-5752-42C4-8633-3BCB1DDDE089}" sibTransId="{223BCC3E-05E4-4A51-A412-44C55FB0E217}"/>
    <dgm:cxn modelId="{DC138634-0EBF-4231-98F3-1FC25DD14375}" srcId="{F36670E3-CCDE-430C-A0C5-7622DCBDC1E9}" destId="{189ABE40-16D2-42B7-B664-925FC7A9D835}" srcOrd="4" destOrd="0" parTransId="{FE743328-48DF-48B4-B4AF-03217E527DF0}" sibTransId="{891233C3-F84F-46C6-92A2-3A3AD292CE07}"/>
    <dgm:cxn modelId="{5627C6EF-38D6-4B28-8866-5951DE0AB964}" type="presOf" srcId="{189ABE40-16D2-42B7-B664-925FC7A9D835}" destId="{75C7B212-CCBF-48F1-9940-35DAC92A0C60}" srcOrd="0" destOrd="0" presId="urn:microsoft.com/office/officeart/2005/8/layout/vList2"/>
    <dgm:cxn modelId="{55FE06BF-8791-4815-846C-E87602221303}" type="presOf" srcId="{27642162-CD11-4D02-AD9B-0BDA8F2B9819}" destId="{B1A9C258-E08E-4395-A269-BF140D97991A}" srcOrd="0" destOrd="0" presId="urn:microsoft.com/office/officeart/2005/8/layout/vList2"/>
    <dgm:cxn modelId="{B3AF583A-37F2-4D4D-B93C-9C8FE0DC2FD6}" type="presParOf" srcId="{F153F183-B044-42AF-98BB-2CAC4EB4AEEE}" destId="{CA95FD34-6CEA-4B22-9951-BA8DA04564FB}" srcOrd="0" destOrd="0" presId="urn:microsoft.com/office/officeart/2005/8/layout/vList2"/>
    <dgm:cxn modelId="{C6C2EF75-9D86-45C2-8B7C-2A11685F2180}" type="presParOf" srcId="{F153F183-B044-42AF-98BB-2CAC4EB4AEEE}" destId="{6F0D74BB-3EFA-4FAE-832D-B0F078BB5F2D}" srcOrd="1" destOrd="0" presId="urn:microsoft.com/office/officeart/2005/8/layout/vList2"/>
    <dgm:cxn modelId="{87AC6828-BBD8-4787-904E-7128405E0DEE}" type="presParOf" srcId="{F153F183-B044-42AF-98BB-2CAC4EB4AEEE}" destId="{FA6D755B-70CA-4BD9-A471-C3657DE1756E}" srcOrd="2" destOrd="0" presId="urn:microsoft.com/office/officeart/2005/8/layout/vList2"/>
    <dgm:cxn modelId="{9621597A-40D0-4F8C-8309-640B5ABB46C8}" type="presParOf" srcId="{F153F183-B044-42AF-98BB-2CAC4EB4AEEE}" destId="{BEA66308-9F9C-44C2-8B2F-1B7625A30E63}" srcOrd="3" destOrd="0" presId="urn:microsoft.com/office/officeart/2005/8/layout/vList2"/>
    <dgm:cxn modelId="{EBF75232-8B59-4A05-B473-3F1A8F240F09}" type="presParOf" srcId="{F153F183-B044-42AF-98BB-2CAC4EB4AEEE}" destId="{B1A9C258-E08E-4395-A269-BF140D97991A}" srcOrd="4" destOrd="0" presId="urn:microsoft.com/office/officeart/2005/8/layout/vList2"/>
    <dgm:cxn modelId="{533096B6-E150-4198-8D25-C53E0D0EBE94}" type="presParOf" srcId="{F153F183-B044-42AF-98BB-2CAC4EB4AEEE}" destId="{71445614-93B7-494F-8BA7-9EECBB32F2E6}" srcOrd="5" destOrd="0" presId="urn:microsoft.com/office/officeart/2005/8/layout/vList2"/>
    <dgm:cxn modelId="{913EE9DD-E5B0-4646-9622-FD0C66997493}" type="presParOf" srcId="{F153F183-B044-42AF-98BB-2CAC4EB4AEEE}" destId="{55242FE5-FA58-42C8-AA3C-91325639F418}" srcOrd="6" destOrd="0" presId="urn:microsoft.com/office/officeart/2005/8/layout/vList2"/>
    <dgm:cxn modelId="{1EF35F31-B146-45BC-B3A5-DC2B66C7F831}" type="presParOf" srcId="{F153F183-B044-42AF-98BB-2CAC4EB4AEEE}" destId="{2D73110B-C11E-4DF6-B11C-FE2D970F008A}" srcOrd="7" destOrd="0" presId="urn:microsoft.com/office/officeart/2005/8/layout/vList2"/>
    <dgm:cxn modelId="{C72B6F4F-2FE2-4025-811D-1181EF1210D8}" type="presParOf" srcId="{F153F183-B044-42AF-98BB-2CAC4EB4AEEE}" destId="{75C7B212-CCBF-48F1-9940-35DAC92A0C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5FD34-6CEA-4B22-9951-BA8DA04564FB}">
      <dsp:nvSpPr>
        <dsp:cNvPr id="0" name=""/>
        <dsp:cNvSpPr/>
      </dsp:nvSpPr>
      <dsp:spPr>
        <a:xfrm>
          <a:off x="0" y="268565"/>
          <a:ext cx="7632848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«Обеспечение пожарной безопасности на территории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Янтальского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образования на 2018-2020 годы»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65" y="310030"/>
        <a:ext cx="7549918" cy="766490"/>
      </dsp:txXfrm>
    </dsp:sp>
    <dsp:sp modelId="{FA6D755B-70CA-4BD9-A471-C3657DE1756E}">
      <dsp:nvSpPr>
        <dsp:cNvPr id="0" name=""/>
        <dsp:cNvSpPr/>
      </dsp:nvSpPr>
      <dsp:spPr>
        <a:xfrm>
          <a:off x="0" y="1164066"/>
          <a:ext cx="7632848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«Энергосбережение и повышение энергетической эффективности в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Янтальском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муниципальном образовании на 2016-2020гг»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65" y="1205531"/>
        <a:ext cx="7549918" cy="766490"/>
      </dsp:txXfrm>
    </dsp:sp>
    <dsp:sp modelId="{B1A9C258-E08E-4395-A269-BF140D97991A}">
      <dsp:nvSpPr>
        <dsp:cNvPr id="0" name=""/>
        <dsp:cNvSpPr/>
      </dsp:nvSpPr>
      <dsp:spPr>
        <a:xfrm>
          <a:off x="0" y="2059566"/>
          <a:ext cx="7632848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«Развитие транспортной инфраструктуры на территории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Янтальского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городского поселения на 2018-2030гг.»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65" y="2101031"/>
        <a:ext cx="7549918" cy="766490"/>
      </dsp:txXfrm>
    </dsp:sp>
    <dsp:sp modelId="{55242FE5-FA58-42C8-AA3C-91325639F418}">
      <dsp:nvSpPr>
        <dsp:cNvPr id="0" name=""/>
        <dsp:cNvSpPr/>
      </dsp:nvSpPr>
      <dsp:spPr>
        <a:xfrm>
          <a:off x="0" y="2955066"/>
          <a:ext cx="7632848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«Ликвидация несанкционированного размещения бытовых отходов, организация санитарной очистки, сбора и вывоза твердых отходов на территории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Янтальского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образования на 2018-2020годы»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65" y="2996531"/>
        <a:ext cx="7549918" cy="766490"/>
      </dsp:txXfrm>
    </dsp:sp>
    <dsp:sp modelId="{75C7B212-CCBF-48F1-9940-35DAC92A0C60}">
      <dsp:nvSpPr>
        <dsp:cNvPr id="0" name=""/>
        <dsp:cNvSpPr/>
      </dsp:nvSpPr>
      <dsp:spPr>
        <a:xfrm>
          <a:off x="0" y="3850566"/>
          <a:ext cx="7632848" cy="849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«Формирование современной городской среды на территории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Янтальского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образования на 2018-2022гг.»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65" y="3892031"/>
        <a:ext cx="7549918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0.25472</cdr:x>
      <cdr:y>0.40366</cdr:y>
    </cdr:from>
    <cdr:to>
      <cdr:x>0.41345</cdr:x>
      <cdr:y>0.68644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5984" y="2143140"/>
          <a:ext cx="1428760" cy="1500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Всего: 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6 770,5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0.13642</cdr:x>
      <cdr:y>0.11011</cdr:y>
    </cdr:from>
    <cdr:to>
      <cdr:x>0.24703</cdr:x>
      <cdr:y>0.2017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4414" y="57150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0.00457</cdr:x>
      <cdr:y>0.47083</cdr:y>
    </cdr:from>
    <cdr:to>
      <cdr:x>0.07675</cdr:x>
      <cdr:y>0.52364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668" y="2498238"/>
          <a:ext cx="642953" cy="285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0.01662</cdr:x>
      <cdr:y>0.38964</cdr:y>
    </cdr:from>
    <cdr:to>
      <cdr:x>0.08061</cdr:x>
      <cdr:y>0.45746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844" y="2071702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0.03786</cdr:x>
      <cdr:y>0.32551</cdr:y>
    </cdr:from>
    <cdr:to>
      <cdr:x>0.10879</cdr:x>
      <cdr:y>0.36656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8032" y="1440160"/>
          <a:ext cx="539600" cy="181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0.5553</cdr:x>
      <cdr:y>0.81958</cdr:y>
    </cdr:from>
    <cdr:to>
      <cdr:x>0.69048</cdr:x>
      <cdr:y>0.91317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00628" y="4357718"/>
          <a:ext cx="121444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0.2539</cdr:x>
      <cdr:y>0.40187</cdr:y>
    </cdr:from>
    <cdr:to>
      <cdr:x>0.41263</cdr:x>
      <cdr:y>0.68465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931536" y="1778000"/>
          <a:ext cx="1207537" cy="1251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Всего: 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6 770,5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0.03786</cdr:x>
      <cdr:y>0.21158</cdr:y>
    </cdr:from>
    <cdr:to>
      <cdr:x>0.08519</cdr:x>
      <cdr:y>0.36416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88032" y="936104"/>
          <a:ext cx="360040" cy="675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0.45571</cdr:y>
    </cdr:from>
    <cdr:to>
      <cdr:x>0.07572</cdr:x>
      <cdr:y>0.56964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0" y="2016225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0.64387</cdr:x>
      <cdr:y>0.16621</cdr:y>
    </cdr:from>
    <cdr:to>
      <cdr:x>0.80101</cdr:x>
      <cdr:y>0.21222</cdr:y>
    </cdr:to>
    <cdr:sp macro="" textlink="">
      <cdr:nvSpPr>
        <cdr:cNvPr id="8" name="TextBox 7"/>
        <cdr:cNvSpPr txBox="1"/>
      </cdr:nvSpPr>
      <cdr:spPr>
        <a:xfrm xmlns:a="http://schemas.openxmlformats.org/drawingml/2006/main" rot="20867262">
          <a:off x="5023824" y="749610"/>
          <a:ext cx="1211640" cy="213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b="0" dirty="0"/>
        </a:p>
      </cdr:txBody>
    </cdr:sp>
  </cdr:relSizeAnchor>
  <cdr:relSizeAnchor xmlns:cdr="http://schemas.openxmlformats.org/drawingml/2006/chartDrawing">
    <cdr:from>
      <cdr:x>0.5215</cdr:x>
      <cdr:y>0.05129</cdr:y>
    </cdr:from>
    <cdr:to>
      <cdr:x>0.64905</cdr:x>
      <cdr:y>0.16263</cdr:y>
    </cdr:to>
    <cdr:sp macro="" textlink="">
      <cdr:nvSpPr>
        <cdr:cNvPr id="9" name="TextBox 8"/>
        <cdr:cNvSpPr txBox="1"/>
      </cdr:nvSpPr>
      <cdr:spPr>
        <a:xfrm xmlns:a="http://schemas.openxmlformats.org/drawingml/2006/main" rot="19434464">
          <a:off x="4068881" y="225340"/>
          <a:ext cx="995256" cy="507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0.48197</cdr:x>
      <cdr:y>0.22476</cdr:y>
    </cdr:from>
    <cdr:to>
      <cdr:x>0.53992</cdr:x>
      <cdr:y>0.51282</cdr:y>
    </cdr:to>
    <cdr:sp macro="" textlink="">
      <cdr:nvSpPr>
        <cdr:cNvPr id="10" name="TextBox 9"/>
        <cdr:cNvSpPr txBox="1"/>
      </cdr:nvSpPr>
      <cdr:spPr>
        <a:xfrm xmlns:a="http://schemas.openxmlformats.org/drawingml/2006/main" rot="3695199">
          <a:off x="3314699" y="1446813"/>
          <a:ext cx="1317033" cy="446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/>
            <a:t>     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0.82705</cdr:x>
      <cdr:y>0.03108</cdr:y>
    </cdr:from>
    <cdr:to>
      <cdr:x>0.94469</cdr:x>
      <cdr:y>0.23108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443682" y="123812"/>
          <a:ext cx="91434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0.76571</cdr:x>
      <cdr:y>0.64333</cdr:y>
    </cdr:from>
    <cdr:to>
      <cdr:x>0.88369</cdr:x>
      <cdr:y>0.70608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943632" y="2917304"/>
          <a:ext cx="92864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0.64387</cdr:x>
      <cdr:y>0.16621</cdr:y>
    </cdr:from>
    <cdr:to>
      <cdr:x>0.80101</cdr:x>
      <cdr:y>0.21222</cdr:y>
    </cdr:to>
    <cdr:sp macro="" textlink="">
      <cdr:nvSpPr>
        <cdr:cNvPr id="8" name="TextBox 7"/>
        <cdr:cNvSpPr txBox="1"/>
      </cdr:nvSpPr>
      <cdr:spPr>
        <a:xfrm xmlns:a="http://schemas.openxmlformats.org/drawingml/2006/main" rot="20867262">
          <a:off x="5023824" y="749610"/>
          <a:ext cx="1211640" cy="213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b="0" dirty="0"/>
        </a:p>
      </cdr:txBody>
    </cdr:sp>
  </cdr:relSizeAnchor>
  <cdr:relSizeAnchor xmlns:cdr="http://schemas.openxmlformats.org/drawingml/2006/chartDrawing">
    <cdr:from>
      <cdr:x>0.5215</cdr:x>
      <cdr:y>0.05129</cdr:y>
    </cdr:from>
    <cdr:to>
      <cdr:x>0.64905</cdr:x>
      <cdr:y>0.16263</cdr:y>
    </cdr:to>
    <cdr:sp macro="" textlink="">
      <cdr:nvSpPr>
        <cdr:cNvPr id="9" name="TextBox 8"/>
        <cdr:cNvSpPr txBox="1"/>
      </cdr:nvSpPr>
      <cdr:spPr>
        <a:xfrm xmlns:a="http://schemas.openxmlformats.org/drawingml/2006/main" rot="19434464">
          <a:off x="4068881" y="225340"/>
          <a:ext cx="995256" cy="507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0.48197</cdr:x>
      <cdr:y>0.22476</cdr:y>
    </cdr:from>
    <cdr:to>
      <cdr:x>0.53992</cdr:x>
      <cdr:y>0.51282</cdr:y>
    </cdr:to>
    <cdr:sp macro="" textlink="">
      <cdr:nvSpPr>
        <cdr:cNvPr id="10" name="TextBox 9"/>
        <cdr:cNvSpPr txBox="1"/>
      </cdr:nvSpPr>
      <cdr:spPr>
        <a:xfrm xmlns:a="http://schemas.openxmlformats.org/drawingml/2006/main" rot="3695199">
          <a:off x="3314699" y="1446813"/>
          <a:ext cx="1317033" cy="446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/>
            <a:t>     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0.82705</cdr:x>
      <cdr:y>0.03108</cdr:y>
    </cdr:from>
    <cdr:to>
      <cdr:x>0.94469</cdr:x>
      <cdr:y>0.23108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443682" y="123812"/>
          <a:ext cx="91434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0.76571</cdr:x>
      <cdr:y>0.64333</cdr:y>
    </cdr:from>
    <cdr:to>
      <cdr:x>0.88369</cdr:x>
      <cdr:y>0.70608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943632" y="2917304"/>
          <a:ext cx="92864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86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72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34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84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7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9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35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7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6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51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2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8EC77-0D3E-433D-B385-A232C750BFBD}" type="datetimeFigureOut">
              <a:rPr lang="ru-RU" smtClean="0"/>
              <a:t>24.09.2019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0A693-A442-4EF7-B8B4-F19A7DA0A9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7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img.16356.banner_bud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9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581128"/>
            <a:ext cx="8229600" cy="1728192"/>
          </a:xfrm>
        </p:spPr>
        <p:txBody>
          <a:bodyPr anchor="b">
            <a:normAutofit fontScale="70000" lnSpcReduction="20000"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к  утвержденному решению  Думы 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от 26.12.2018 № 68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 муниципального образования на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2020-2021 годов»</a:t>
            </a:r>
          </a:p>
        </p:txBody>
      </p:sp>
    </p:spTree>
    <p:extLst>
      <p:ext uri="{BB962C8B-B14F-4D97-AF65-F5344CB8AC3E}">
        <p14:creationId xmlns:p14="http://schemas.microsoft.com/office/powerpoint/2010/main" val="351698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 на 2019 год и плановый период 2020-2021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esktop\image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25175" r="-1732" b="-25175"/>
          <a:stretch/>
        </p:blipFill>
        <p:spPr bwMode="auto">
          <a:xfrm>
            <a:off x="2555776" y="1259549"/>
            <a:ext cx="4680520" cy="46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856200"/>
              </p:ext>
            </p:extLst>
          </p:nvPr>
        </p:nvGraphicFramePr>
        <p:xfrm>
          <a:off x="467544" y="2420889"/>
          <a:ext cx="82296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39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             		тыс.рублей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.mycdn.me/image?id=283781426933&amp;t=0&amp;plc=WEB&amp;tkn=*X0-VrtgcqR29ZOa2F9x8qQagKH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323091"/>
            <a:ext cx="4708386" cy="2280628"/>
          </a:xfrm>
          <a:prstGeom prst="rect">
            <a:avLst/>
          </a:prstGeom>
          <a:noFill/>
        </p:spPr>
      </p:pic>
      <p:pic>
        <p:nvPicPr>
          <p:cNvPr id="6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856" y="5244627"/>
            <a:ext cx="2664296" cy="158051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557053"/>
              </p:ext>
            </p:extLst>
          </p:nvPr>
        </p:nvGraphicFramePr>
        <p:xfrm>
          <a:off x="539552" y="2780928"/>
          <a:ext cx="8229600" cy="387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56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828" y="1268758"/>
            <a:ext cx="4746071" cy="255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299" y="620688"/>
            <a:ext cx="4432575" cy="313235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15126"/>
              </p:ext>
            </p:extLst>
          </p:nvPr>
        </p:nvGraphicFramePr>
        <p:xfrm>
          <a:off x="179512" y="2564905"/>
          <a:ext cx="8229600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             									тыс.рублей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36104"/>
          </a:xfr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 из бюджетов других уровней Янтальскому муниципальному образованию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тыс.рублей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59753"/>
              </p:ext>
            </p:extLst>
          </p:nvPr>
        </p:nvGraphicFramePr>
        <p:xfrm>
          <a:off x="539552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23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416824" cy="53245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документ, определяющий комплекс мероприятий (взаимоувязанных по задачам, срокам осуществления и ресурсам) и механизмов их реализации.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все финансовые и иные ресурсы, планируемые на достижение определенной стратегической цели социально-экономического развития муниципального образования.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разрабатывается на срок 6 лет и более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постановлением администрации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годах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образовании будет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 финансирование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0778" y="188640"/>
            <a:ext cx="5254452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МУНИЦИПАЛЬНАЯ ПРОГРАММА?</a:t>
            </a:r>
          </a:p>
        </p:txBody>
      </p:sp>
    </p:spTree>
    <p:extLst>
      <p:ext uri="{BB962C8B-B14F-4D97-AF65-F5344CB8AC3E}">
        <p14:creationId xmlns:p14="http://schemas.microsoft.com/office/powerpoint/2010/main" val="25985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7390403"/>
              </p:ext>
            </p:extLst>
          </p:nvPr>
        </p:nvGraphicFramePr>
        <p:xfrm>
          <a:off x="899592" y="1340768"/>
          <a:ext cx="76328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Утвержденные муниципальные программы  на 2019 год и плановый период 2020-2021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89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Динамика программных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расходов бюджета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Янтальского муниципального образования на 2019год и плановый период 2020-2021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4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625662"/>
              </p:ext>
            </p:extLst>
          </p:nvPr>
        </p:nvGraphicFramePr>
        <p:xfrm>
          <a:off x="775731" y="1651000"/>
          <a:ext cx="759253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2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esktop\1418953486_tekstura-fon-linii.-grafika-cv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17"/>
            <a:ext cx="9687884" cy="68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Бобровских НВ_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376264" cy="2996952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3131840" y="116632"/>
            <a:ext cx="511256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Янтальского городского поселения!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представили Вашему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«Бюджет для граждан», который познакомит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бюджетом Янтальского муниципального образования на 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2020 и 2021 годов.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отражены основные параметры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на плановый период 2020 и 2021 годов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сложный по структуре и емкий по количеству содержащейся в нем информации документ, изобилующий специальной терминологией. При разработке брошюры мы старались в интересном и удобном формате изложить его содержание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благодарны всем, кто проявляет интерес к жизни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поступившие к нам рекомендации будут учтены в дальнейшей работе.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С уважением Глава Янтальского 		муниципального образования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Бобровских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нацелен на получение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 от граждан.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жители Янтальского  муниципального образования!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надеемся, что представленная информация оказалась полезной и помогла составить достоверное мнение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Решения Думы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о бюджете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2020-2021 годов.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457200" lvl="1" indent="0" algn="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вопросов Вы можете обратиться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Администрацию Янтальского городского поселения:</a:t>
            </a:r>
          </a:p>
          <a:p>
            <a:pPr marL="0" indent="0" algn="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666765, Иркутская область, Усть-Кутский район, п.Янталь, ул. Еловая, 13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тел.8(39565)66-2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78,66-1-00</a:t>
            </a:r>
          </a:p>
          <a:p>
            <a:pPr marL="457200" lvl="1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САЙТ:  </a:t>
            </a:r>
            <a:r>
              <a:rPr lang="en-US" sz="1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admyantal@mail.ru</a:t>
            </a:r>
          </a:p>
          <a:p>
            <a:pPr marL="457200" lvl="1" indent="0" algn="r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Что такое бюджет? Какие бывают бюджеты?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 старонормандского </a:t>
            </a:r>
            <a:r>
              <a:rPr lang="en-US" altLang="ru-RU" sz="1400" i="1" dirty="0" smtClean="0">
                <a:latin typeface="Times New Roman" pitchFamily="18" charset="0"/>
                <a:cs typeface="Times New Roman" pitchFamily="18" charset="0"/>
              </a:rPr>
              <a:t>bougette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это сумка, кошелек.</a:t>
            </a:r>
          </a:p>
          <a:p>
            <a:pPr algn="ctr">
              <a:buNone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– это план доходов и расходов на определенный период</a:t>
            </a:r>
          </a:p>
          <a:p>
            <a:pPr algn="ctr"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0111" y="1988840"/>
            <a:ext cx="6143668" cy="1143008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Усть-Кутского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77801" y="3886690"/>
            <a:ext cx="1607322" cy="1471725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" name="Овал 5"/>
          <p:cNvSpPr/>
          <p:nvPr/>
        </p:nvSpPr>
        <p:spPr>
          <a:xfrm>
            <a:off x="4253317" y="3144052"/>
            <a:ext cx="857256" cy="78581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4572000" y="3739230"/>
            <a:ext cx="857256" cy="78581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4681945" y="4525048"/>
            <a:ext cx="857256" cy="785818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539201" y="5883874"/>
            <a:ext cx="857256" cy="785818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3937727" y="5939145"/>
            <a:ext cx="857256" cy="785818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2317392" y="5939145"/>
            <a:ext cx="857256" cy="785818"/>
          </a:xfrm>
          <a:prstGeom prst="ellipse">
            <a:avLst/>
          </a:prstGeom>
          <a:solidFill>
            <a:srgbClr val="9933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467544" y="5917060"/>
            <a:ext cx="880933" cy="785818"/>
          </a:xfrm>
          <a:prstGeom prst="ellipse">
            <a:avLst/>
          </a:prstGeom>
          <a:solidFill>
            <a:srgbClr val="00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4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2036951">
            <a:off x="1711094" y="3251110"/>
            <a:ext cx="474663" cy="655638"/>
          </a:xfrm>
          <a:prstGeom prst="triangl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8600391">
            <a:off x="7025040" y="3220910"/>
            <a:ext cx="474663" cy="655638"/>
          </a:xfrm>
          <a:prstGeom prst="triangl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948264" y="3623523"/>
            <a:ext cx="1872208" cy="1687343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20996561">
            <a:off x="2288527" y="3632951"/>
            <a:ext cx="1904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Звёзднинское ГП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21447087">
            <a:off x="2367871" y="4232903"/>
            <a:ext cx="1878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Усть-Кутское ГП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61273" y="4810845"/>
            <a:ext cx="2199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Янтальское ГП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736" y="5516950"/>
            <a:ext cx="1883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Верхнемарковское СП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27613" y="5532309"/>
            <a:ext cx="11796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Нийское СП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66707" y="5606875"/>
            <a:ext cx="1656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Подымахинское СП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92795" y="5492614"/>
            <a:ext cx="1298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Ручейское СП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6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>
              <a:spcBef>
                <a:spcPts val="580"/>
              </a:spcBef>
              <a:buFont typeface="Wingdings 2"/>
              <a:buNone/>
              <a:defRPr/>
            </a:pPr>
            <a:endParaRPr lang="ru-RU" sz="1200" dirty="0" smtClean="0"/>
          </a:p>
          <a:p>
            <a:pPr marL="274320" indent="-216000" algn="just">
              <a:spcBef>
                <a:spcPts val="580"/>
              </a:spcBef>
              <a:buFont typeface="Wingdings 2"/>
              <a:buNone/>
              <a:defRPr/>
            </a:pPr>
            <a:r>
              <a:rPr lang="ru-RU" sz="1200" dirty="0" smtClean="0"/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 «двойного счета» межбюджетных трансфертов)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85860"/>
            <a:ext cx="2500330" cy="128588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или «бюджет расширенного правительства» (аналитическая категория)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285860"/>
            <a:ext cx="2286016" cy="1285884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300192" y="1266551"/>
            <a:ext cx="2376264" cy="12750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928938" y="1571625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dirty="0">
                <a:latin typeface="Cambria" pitchFamily="18" charset="0"/>
              </a:rPr>
              <a:t>=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777963" y="1500188"/>
            <a:ext cx="500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800" dirty="0">
                <a:latin typeface="Cambria" pitchFamily="18" charset="0"/>
              </a:rPr>
              <a:t>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2390" y="3071810"/>
            <a:ext cx="2500330" cy="857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1415" y="3162541"/>
            <a:ext cx="2286016" cy="9286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5797" y="3000371"/>
            <a:ext cx="1428760" cy="12144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3000372"/>
            <a:ext cx="1476828" cy="12144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Территориальные фонды обязательного медицинского страхования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81787" y="4499478"/>
            <a:ext cx="2500330" cy="1000132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субъектов Российской Федерации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4500570"/>
            <a:ext cx="2286016" cy="114300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699897" y="4461871"/>
            <a:ext cx="2286016" cy="928694"/>
          </a:xfrm>
          <a:prstGeom prst="flowChartProces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городских округов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3217" y="5929330"/>
            <a:ext cx="2214578" cy="5715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районов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01629" y="5950072"/>
            <a:ext cx="2357454" cy="5715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поселений</a:t>
            </a:r>
          </a:p>
        </p:txBody>
      </p:sp>
      <p:sp>
        <p:nvSpPr>
          <p:cNvPr id="19" name="Стрелка углом вверх 18"/>
          <p:cNvSpPr/>
          <p:nvPr/>
        </p:nvSpPr>
        <p:spPr>
          <a:xfrm>
            <a:off x="2000232" y="5643578"/>
            <a:ext cx="2357454" cy="285752"/>
          </a:xfrm>
          <a:prstGeom prst="bent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108588" y="5886998"/>
            <a:ext cx="2571768" cy="71438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5072066" y="5643578"/>
            <a:ext cx="142876" cy="233694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трелка углом вверх 21"/>
          <p:cNvSpPr/>
          <p:nvPr/>
        </p:nvSpPr>
        <p:spPr>
          <a:xfrm>
            <a:off x="1357290" y="4149080"/>
            <a:ext cx="2782662" cy="350398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229979" y="4302986"/>
            <a:ext cx="2214578" cy="134126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трелка вверх 23"/>
          <p:cNvSpPr/>
          <p:nvPr/>
        </p:nvSpPr>
        <p:spPr>
          <a:xfrm>
            <a:off x="5158541" y="4091235"/>
            <a:ext cx="142876" cy="345877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трелка углом вверх 24"/>
          <p:cNvSpPr/>
          <p:nvPr/>
        </p:nvSpPr>
        <p:spPr>
          <a:xfrm>
            <a:off x="1357290" y="2571744"/>
            <a:ext cx="3143272" cy="500066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Стрелка вверх 25"/>
          <p:cNvSpPr/>
          <p:nvPr/>
        </p:nvSpPr>
        <p:spPr>
          <a:xfrm>
            <a:off x="4584155" y="4080393"/>
            <a:ext cx="214314" cy="428628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трелка вверх 26"/>
          <p:cNvSpPr/>
          <p:nvPr/>
        </p:nvSpPr>
        <p:spPr>
          <a:xfrm>
            <a:off x="4572000" y="2583339"/>
            <a:ext cx="214314" cy="590797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трелка вверх 27"/>
          <p:cNvSpPr/>
          <p:nvPr/>
        </p:nvSpPr>
        <p:spPr>
          <a:xfrm>
            <a:off x="6786578" y="2571744"/>
            <a:ext cx="285752" cy="42862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трелка вверх 28"/>
          <p:cNvSpPr/>
          <p:nvPr/>
        </p:nvSpPr>
        <p:spPr>
          <a:xfrm>
            <a:off x="8059596" y="2571743"/>
            <a:ext cx="285752" cy="42862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5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– ежегодное формирование и исполнение бюджета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года  	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274320" indent="-274320" algn="r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			-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принятие Решения Думы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Янтальского городского поселения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 бюджете на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очередной  финансовый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год и плановый период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в текущем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		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самоуправления: администрация, финансовые органы)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				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средств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 соответствии с решением о бюджете</a:t>
            </a:r>
            <a:endParaRPr lang="ru-RU" sz="4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предыдущего года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местного самоуправления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- принятие решения об исполнении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бюджета Янтальского 				муниципального образования</a:t>
            </a: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					за отчетный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финансовый период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 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			</a:t>
            </a: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 				подготовка экономического обоснования </a:t>
            </a:r>
          </a:p>
          <a:p>
            <a:pPr marL="274320" indent="-274320">
              <a:spcBef>
                <a:spcPts val="0"/>
              </a:spcBef>
              <a:buNone/>
              <a:defRPr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			доходов и расходов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нтальского муниципального 				образования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None/>
              <a:defRPr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>
              <a:spcBef>
                <a:spcPts val="0"/>
              </a:spcBef>
              <a:buFontTx/>
              <a:buChar char="-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>
              <a:spcBef>
                <a:spcPts val="0"/>
              </a:spcBef>
              <a:buFontTx/>
              <a:buChar char="-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>
              <a:spcBef>
                <a:spcPts val="0"/>
              </a:spcBef>
              <a:buFontTx/>
              <a:buChar char="-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453997" y="5422076"/>
            <a:ext cx="500062" cy="285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465700" y="2488941"/>
            <a:ext cx="500062" cy="285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459106" y="1700808"/>
            <a:ext cx="500062" cy="285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469123" y="4143627"/>
            <a:ext cx="500062" cy="285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7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Янтальского муниципального образования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 городского поселения от 26.12.2018 №68 «О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Янтальского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2020 и 2021 годов»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80764"/>
              </p:ext>
            </p:extLst>
          </p:nvPr>
        </p:nvGraphicFramePr>
        <p:xfrm>
          <a:off x="655482" y="1628800"/>
          <a:ext cx="8031318" cy="48245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9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1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8287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05"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всего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14 866,9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15 144,7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15 735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1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56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6 770,5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6 952,5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7 131,6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363"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8 096,4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8 192,2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8 603,4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1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15 374,7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15 492,4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16 091,6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191"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профицит (+)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-507,8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-347,6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-356,6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 descr="http://www.muravlenko.com/uploads/posts/2011-12/1324612715_2011-10-2020-bjudzh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412776"/>
            <a:ext cx="1180728" cy="11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6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625929"/>
              </p:ext>
            </p:extLst>
          </p:nvPr>
        </p:nvGraphicFramePr>
        <p:xfrm>
          <a:off x="539552" y="908720"/>
          <a:ext cx="8157593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3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3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46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утверждено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6 770,5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6 952,5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2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2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2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2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7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казну городских поселений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52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52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взыскания (штрафы)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Янтальского 		муниципального образования </a:t>
            </a:r>
            <a:r>
              <a:rPr lang="ru-RU" sz="2400" dirty="0" smtClean="0"/>
              <a:t>		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Янтальского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 2019 году</a:t>
            </a:r>
            <a:endParaRPr lang="ru-RU" sz="24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708480"/>
              </p:ext>
            </p:extLst>
          </p:nvPr>
        </p:nvGraphicFramePr>
        <p:xfrm>
          <a:off x="899592" y="1484784"/>
          <a:ext cx="760748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Динамика расходов бюджета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Янтальского муниципального образования на 2019 год и плановый период 2020-2021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4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015374"/>
              </p:ext>
            </p:extLst>
          </p:nvPr>
        </p:nvGraphicFramePr>
        <p:xfrm>
          <a:off x="775731" y="1651000"/>
          <a:ext cx="759253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11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Янтальского муниципального образования по разделам (функциям</a:t>
            </a:r>
            <a:r>
              <a:rPr lang="ru-RU" sz="2400" dirty="0" smtClean="0"/>
              <a:t>)  		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779290"/>
              </p:ext>
            </p:extLst>
          </p:nvPr>
        </p:nvGraphicFramePr>
        <p:xfrm>
          <a:off x="467544" y="1052736"/>
          <a:ext cx="8219255" cy="507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15 371,6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15 116,5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15 309,0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6 601,5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правоохранительная деятельность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6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4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4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6 349,5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6 047,7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51086"/>
              </p:ext>
            </p:extLst>
          </p:nvPr>
        </p:nvGraphicFramePr>
        <p:xfrm>
          <a:off x="457200" y="6339323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816">
                  <a:extLst>
                    <a:ext uri="{9D8B030D-6E8A-4147-A177-3AD203B41FA5}">
                      <a16:colId xmlns:a16="http://schemas.microsoft.com/office/drawing/2014/main" val="391766148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570016425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val="397343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утвержденные расходы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375,9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782,6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9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879</Words>
  <Application>Microsoft Office PowerPoint</Application>
  <PresentationFormat>Экран (4:3)</PresentationFormat>
  <Paragraphs>298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 2</vt:lpstr>
      <vt:lpstr>Тема Office</vt:lpstr>
      <vt:lpstr>Презентация PowerPoint</vt:lpstr>
      <vt:lpstr>Что такое бюджет? Какие бывают бюджеты?</vt:lpstr>
      <vt:lpstr>Бюджетная система Российской Федерации</vt:lpstr>
      <vt:lpstr>Бюджетный процесс – ежегодное формирование и исполнение бюджета</vt:lpstr>
      <vt:lpstr>Основные характеристики бюджета Янтальского муниципального образования  Решение Думы Янтальского городского поселения от 26.12.2018 №68 «О бюджете Янтальского муниципального образования на 2019 и  плановый период 2020 и 2021 годов»</vt:lpstr>
      <vt:lpstr>Налоговые и неналоговые доходы бюджета Янтальского   муниципального образования    (тыс. рублей)</vt:lpstr>
      <vt:lpstr>Структура налоговых и неналоговых доходов бюджета Янтальского муниципального образования в 2019 году</vt:lpstr>
      <vt:lpstr>Динамика расходов бюджета  Янтальского муниципального образования на 2019 год и плановый период 2020-2021 гг</vt:lpstr>
      <vt:lpstr>Расходы бюджета Янтальского муниципального образования по разделам (функциям)     (тыс. рублей)</vt:lpstr>
      <vt:lpstr>Динамика расходов бюджета Янтальского муниципального образования на культуру  на 2019 год и плановый период 2020-2021 гг               </vt:lpstr>
      <vt:lpstr>Динамика расходов бюджета Янтальского муниципального образования на дорожное хозяйство                тыс.рублей </vt:lpstr>
      <vt:lpstr>Динамика расходов бюджета Янтальского муниципального образования на жилищно-коммунальное хозяйство                      тыс.рублей </vt:lpstr>
      <vt:lpstr>Финансовая помощь из бюджетов других уровней Янтальскому муниципальному образованию      тыс.рублей </vt:lpstr>
      <vt:lpstr>Презентация PowerPoint</vt:lpstr>
      <vt:lpstr>Презентация PowerPoint</vt:lpstr>
      <vt:lpstr>Динамика программных расходов бюджета  Янтальского муниципального образования на 2019год и плановый период 2020-2021 гг</vt:lpstr>
      <vt:lpstr>Презентация PowerPoint</vt:lpstr>
      <vt:lpstr>«Бюджет для граждан» нацелен на получение  обратной связи от граждан.  Уважаемые  жители Янтальского  муниципального образования!  Мы надеемся, что представленная информация оказалась полезной и помогла составить достоверное мнение об утверждении Решения Думы Янтальского городского поселения о бюджете Янтальского муниципального образования на 2019 год и плановый период 2020-2021 годов.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BUDG_4</dc:creator>
  <cp:lastModifiedBy>BUDG_4</cp:lastModifiedBy>
  <cp:revision>89</cp:revision>
  <dcterms:created xsi:type="dcterms:W3CDTF">2018-11-26T09:06:02Z</dcterms:created>
  <dcterms:modified xsi:type="dcterms:W3CDTF">2019-09-24T07:39:46Z</dcterms:modified>
</cp:coreProperties>
</file>